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M Sans" pitchFamily="2" charset="0"/>
      <p:regular r:id="rId17"/>
    </p:embeddedFont>
    <p:embeddedFont>
      <p:font typeface="DM Serif Display" pitchFamily="2" charset="0"/>
      <p:regular r:id="rId18"/>
    </p:embeddedFont>
    <p:embeddedFont>
      <p:font typeface="Libra Serif Modern" panose="020B0604020202020204" charset="0"/>
      <p:regular r:id="rId19"/>
    </p:embeddedFont>
    <p:embeddedFont>
      <p:font typeface="Mardoto" panose="020B0604020202020204" charset="0"/>
      <p:regular r:id="rId20"/>
    </p:embeddedFont>
    <p:embeddedFont>
      <p:font typeface="Mardoto Medium" panose="020B0604020202020204" charset="0"/>
      <p:regular r:id="rId21"/>
    </p:embeddedFont>
    <p:embeddedFont>
      <p:font typeface="Repo 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288652"/>
            <a:ext cx="18288000" cy="1998348"/>
            <a:chOff x="0" y="0"/>
            <a:chExt cx="29684982" cy="3243708"/>
          </a:xfrm>
        </p:grpSpPr>
        <p:sp>
          <p:nvSpPr>
            <p:cNvPr id="3" name="Freeform 3"/>
            <p:cNvSpPr/>
            <p:nvPr/>
          </p:nvSpPr>
          <p:spPr>
            <a:xfrm>
              <a:off x="0" y="0"/>
              <a:ext cx="29684982" cy="3243708"/>
            </a:xfrm>
            <a:custGeom>
              <a:avLst/>
              <a:gdLst/>
              <a:ahLst/>
              <a:cxnLst/>
              <a:rect l="l" t="t" r="r" b="b"/>
              <a:pathLst>
                <a:path w="29684982" h="3243708">
                  <a:moveTo>
                    <a:pt x="0" y="0"/>
                  </a:moveTo>
                  <a:lnTo>
                    <a:pt x="29684982" y="0"/>
                  </a:lnTo>
                  <a:lnTo>
                    <a:pt x="29684982" y="3243708"/>
                  </a:lnTo>
                  <a:lnTo>
                    <a:pt x="0" y="3243708"/>
                  </a:lnTo>
                  <a:close/>
                </a:path>
              </a:pathLst>
            </a:custGeom>
            <a:solidFill>
              <a:srgbClr val="FFDE33"/>
            </a:solidFill>
          </p:spPr>
          <p:txBody>
            <a:bodyPr/>
            <a:lstStyle/>
            <a:p>
              <a:endParaRPr lang="en-IN"/>
            </a:p>
          </p:txBody>
        </p:sp>
      </p:grpSp>
      <p:grpSp>
        <p:nvGrpSpPr>
          <p:cNvPr id="4" name="Group 4"/>
          <p:cNvGrpSpPr/>
          <p:nvPr/>
        </p:nvGrpSpPr>
        <p:grpSpPr>
          <a:xfrm>
            <a:off x="13416274" y="8974455"/>
            <a:ext cx="3843026" cy="567690"/>
            <a:chOff x="0" y="0"/>
            <a:chExt cx="5124035" cy="756920"/>
          </a:xfrm>
        </p:grpSpPr>
        <p:sp>
          <p:nvSpPr>
            <p:cNvPr id="5" name="Freeform 5"/>
            <p:cNvSpPr/>
            <p:nvPr/>
          </p:nvSpPr>
          <p:spPr>
            <a:xfrm>
              <a:off x="0" y="153049"/>
              <a:ext cx="450823" cy="450823"/>
            </a:xfrm>
            <a:custGeom>
              <a:avLst/>
              <a:gdLst/>
              <a:ahLst/>
              <a:cxnLst/>
              <a:rect l="l" t="t" r="r" b="b"/>
              <a:pathLst>
                <a:path w="450823" h="450823">
                  <a:moveTo>
                    <a:pt x="0" y="0"/>
                  </a:moveTo>
                  <a:lnTo>
                    <a:pt x="450823" y="0"/>
                  </a:lnTo>
                  <a:lnTo>
                    <a:pt x="450823" y="450822"/>
                  </a:lnTo>
                  <a:lnTo>
                    <a:pt x="0" y="450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642257" y="-28575"/>
              <a:ext cx="4481778" cy="785495"/>
            </a:xfrm>
            <a:prstGeom prst="rect">
              <a:avLst/>
            </a:prstGeom>
          </p:spPr>
          <p:txBody>
            <a:bodyPr lIns="0" tIns="0" rIns="0" bIns="0" rtlCol="0" anchor="t">
              <a:spAutoFit/>
            </a:bodyPr>
            <a:lstStyle/>
            <a:p>
              <a:pPr>
                <a:lnSpc>
                  <a:spcPts val="2340"/>
                </a:lnSpc>
              </a:pPr>
              <a:r>
                <a:rPr lang="en-US" sz="1800">
                  <a:solidFill>
                    <a:srgbClr val="000000"/>
                  </a:solidFill>
                  <a:latin typeface="Mardoto"/>
                </a:rPr>
                <a:t>21102B0010</a:t>
              </a:r>
            </a:p>
            <a:p>
              <a:pPr marL="0" lvl="0" indent="0" algn="l">
                <a:lnSpc>
                  <a:spcPts val="2340"/>
                </a:lnSpc>
                <a:spcBef>
                  <a:spcPct val="0"/>
                </a:spcBef>
              </a:pPr>
              <a:r>
                <a:rPr lang="en-US" sz="1800">
                  <a:solidFill>
                    <a:srgbClr val="000000"/>
                  </a:solidFill>
                  <a:latin typeface="Mardoto"/>
                </a:rPr>
                <a:t>TE CMPN-B</a:t>
              </a:r>
            </a:p>
          </p:txBody>
        </p:sp>
      </p:grpSp>
      <p:grpSp>
        <p:nvGrpSpPr>
          <p:cNvPr id="7" name="Group 7"/>
          <p:cNvGrpSpPr/>
          <p:nvPr/>
        </p:nvGrpSpPr>
        <p:grpSpPr>
          <a:xfrm>
            <a:off x="0" y="0"/>
            <a:ext cx="18288000" cy="4680398"/>
            <a:chOff x="0" y="0"/>
            <a:chExt cx="24384000" cy="6240530"/>
          </a:xfrm>
        </p:grpSpPr>
        <p:pic>
          <p:nvPicPr>
            <p:cNvPr id="8" name="Picture 8"/>
            <p:cNvPicPr>
              <a:picLocks noChangeAspect="1"/>
            </p:cNvPicPr>
            <p:nvPr/>
          </p:nvPicPr>
          <p:blipFill>
            <a:blip r:embed="rId4"/>
            <a:srcRect t="22514" b="32487"/>
            <a:stretch>
              <a:fillRect/>
            </a:stretch>
          </p:blipFill>
          <p:spPr>
            <a:xfrm>
              <a:off x="0" y="0"/>
              <a:ext cx="24384000" cy="6240530"/>
            </a:xfrm>
            <a:prstGeom prst="rect">
              <a:avLst/>
            </a:prstGeom>
          </p:spPr>
        </p:pic>
      </p:grpSp>
      <p:grpSp>
        <p:nvGrpSpPr>
          <p:cNvPr id="9" name="Group 9"/>
          <p:cNvGrpSpPr/>
          <p:nvPr/>
        </p:nvGrpSpPr>
        <p:grpSpPr>
          <a:xfrm>
            <a:off x="8255711" y="8986995"/>
            <a:ext cx="4097193" cy="601662"/>
            <a:chOff x="0" y="0"/>
            <a:chExt cx="5462924" cy="802216"/>
          </a:xfrm>
        </p:grpSpPr>
        <p:sp>
          <p:nvSpPr>
            <p:cNvPr id="10" name="TextBox 10"/>
            <p:cNvSpPr txBox="1"/>
            <p:nvPr/>
          </p:nvSpPr>
          <p:spPr>
            <a:xfrm>
              <a:off x="0" y="309033"/>
              <a:ext cx="5462924" cy="493183"/>
            </a:xfrm>
            <a:prstGeom prst="rect">
              <a:avLst/>
            </a:prstGeom>
          </p:spPr>
          <p:txBody>
            <a:bodyPr lIns="0" tIns="0" rIns="0" bIns="0" rtlCol="0" anchor="t">
              <a:spAutoFit/>
            </a:bodyPr>
            <a:lstStyle/>
            <a:p>
              <a:pPr marL="0" lvl="0" indent="0" algn="just">
                <a:lnSpc>
                  <a:spcPts val="3200"/>
                </a:lnSpc>
                <a:spcBef>
                  <a:spcPct val="0"/>
                </a:spcBef>
              </a:pPr>
              <a:r>
                <a:rPr lang="en-US" sz="2000">
                  <a:solidFill>
                    <a:srgbClr val="000000"/>
                  </a:solidFill>
                  <a:latin typeface="Mardoto Medium"/>
                </a:rPr>
                <a:t>Pradip Garhwal</a:t>
              </a:r>
            </a:p>
          </p:txBody>
        </p:sp>
        <p:sp>
          <p:nvSpPr>
            <p:cNvPr id="11" name="TextBox 11"/>
            <p:cNvSpPr txBox="1"/>
            <p:nvPr/>
          </p:nvSpPr>
          <p:spPr>
            <a:xfrm>
              <a:off x="0" y="-28575"/>
              <a:ext cx="5462924" cy="391795"/>
            </a:xfrm>
            <a:prstGeom prst="rect">
              <a:avLst/>
            </a:prstGeom>
          </p:spPr>
          <p:txBody>
            <a:bodyPr lIns="0" tIns="0" rIns="0" bIns="0" rtlCol="0" anchor="t">
              <a:spAutoFit/>
            </a:bodyPr>
            <a:lstStyle/>
            <a:p>
              <a:pPr marL="0" lvl="0" indent="0" algn="just">
                <a:lnSpc>
                  <a:spcPts val="2340"/>
                </a:lnSpc>
                <a:spcBef>
                  <a:spcPct val="0"/>
                </a:spcBef>
              </a:pPr>
              <a:r>
                <a:rPr lang="en-US" sz="1800">
                  <a:solidFill>
                    <a:srgbClr val="000000"/>
                  </a:solidFill>
                  <a:latin typeface="Mardoto"/>
                </a:rPr>
                <a:t>Presented by</a:t>
              </a:r>
            </a:p>
          </p:txBody>
        </p:sp>
      </p:grpSp>
      <p:sp>
        <p:nvSpPr>
          <p:cNvPr id="12" name="TextBox 12"/>
          <p:cNvSpPr txBox="1"/>
          <p:nvPr/>
        </p:nvSpPr>
        <p:spPr>
          <a:xfrm>
            <a:off x="3874389" y="6949709"/>
            <a:ext cx="12859837" cy="415925"/>
          </a:xfrm>
          <a:prstGeom prst="rect">
            <a:avLst/>
          </a:prstGeom>
        </p:spPr>
        <p:txBody>
          <a:bodyPr lIns="0" tIns="0" rIns="0" bIns="0" rtlCol="0" anchor="t">
            <a:spAutoFit/>
          </a:bodyPr>
          <a:lstStyle/>
          <a:p>
            <a:pPr marL="0" lvl="0" indent="0">
              <a:lnSpc>
                <a:spcPts val="3249"/>
              </a:lnSpc>
              <a:spcBef>
                <a:spcPct val="0"/>
              </a:spcBef>
            </a:pPr>
            <a:r>
              <a:rPr lang="en-US" sz="2499">
                <a:solidFill>
                  <a:srgbClr val="000000"/>
                </a:solidFill>
                <a:latin typeface="Libra Serif Modern"/>
              </a:rPr>
              <a:t>      Advantages and Disadvantages </a:t>
            </a:r>
          </a:p>
        </p:txBody>
      </p:sp>
      <p:sp>
        <p:nvSpPr>
          <p:cNvPr id="13" name="TextBox 13"/>
          <p:cNvSpPr txBox="1"/>
          <p:nvPr/>
        </p:nvSpPr>
        <p:spPr>
          <a:xfrm>
            <a:off x="3874389" y="6008764"/>
            <a:ext cx="12859837" cy="828675"/>
          </a:xfrm>
          <a:prstGeom prst="rect">
            <a:avLst/>
          </a:prstGeom>
        </p:spPr>
        <p:txBody>
          <a:bodyPr lIns="0" tIns="0" rIns="0" bIns="0" rtlCol="0" anchor="t">
            <a:spAutoFit/>
          </a:bodyPr>
          <a:lstStyle/>
          <a:p>
            <a:pPr marL="0" lvl="1" indent="0" algn="l">
              <a:lnSpc>
                <a:spcPts val="6000"/>
              </a:lnSpc>
            </a:pPr>
            <a:r>
              <a:rPr lang="en-US" sz="6000">
                <a:solidFill>
                  <a:srgbClr val="000000"/>
                </a:solidFill>
                <a:latin typeface="Libra Serif Modern"/>
              </a:rPr>
              <a:t>Waterfall Model </a:t>
            </a:r>
          </a:p>
        </p:txBody>
      </p:sp>
      <p:sp>
        <p:nvSpPr>
          <p:cNvPr id="14" name="Freeform 14"/>
          <p:cNvSpPr/>
          <p:nvPr/>
        </p:nvSpPr>
        <p:spPr>
          <a:xfrm>
            <a:off x="1335331" y="5923039"/>
            <a:ext cx="916244" cy="1041187"/>
          </a:xfrm>
          <a:custGeom>
            <a:avLst/>
            <a:gdLst/>
            <a:ahLst/>
            <a:cxnLst/>
            <a:rect l="l" t="t" r="r" b="b"/>
            <a:pathLst>
              <a:path w="916244" h="1041187">
                <a:moveTo>
                  <a:pt x="0" y="0"/>
                </a:moveTo>
                <a:lnTo>
                  <a:pt x="916244" y="0"/>
                </a:lnTo>
                <a:lnTo>
                  <a:pt x="916244" y="1041187"/>
                </a:lnTo>
                <a:lnTo>
                  <a:pt x="0" y="1041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645" y="-34549"/>
            <a:ext cx="18530645" cy="10356098"/>
          </a:xfrm>
          <a:custGeom>
            <a:avLst/>
            <a:gdLst/>
            <a:ahLst/>
            <a:cxnLst/>
            <a:rect l="l" t="t" r="r" b="b"/>
            <a:pathLst>
              <a:path w="18530645" h="10356098">
                <a:moveTo>
                  <a:pt x="0" y="0"/>
                </a:moveTo>
                <a:lnTo>
                  <a:pt x="18530645" y="0"/>
                </a:lnTo>
                <a:lnTo>
                  <a:pt x="18530645" y="10356098"/>
                </a:lnTo>
                <a:lnTo>
                  <a:pt x="0" y="10356098"/>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326257" y="981075"/>
            <a:ext cx="3933043" cy="405765"/>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DM Sans"/>
              </a:rPr>
              <a:t>21102B0010</a:t>
            </a:r>
          </a:p>
        </p:txBody>
      </p:sp>
      <p:sp>
        <p:nvSpPr>
          <p:cNvPr id="3" name="TextBox 3"/>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Pradip Garhwal</a:t>
            </a:r>
          </a:p>
        </p:txBody>
      </p:sp>
      <p:sp>
        <p:nvSpPr>
          <p:cNvPr id="4" name="TextBox 4"/>
          <p:cNvSpPr txBox="1"/>
          <p:nvPr/>
        </p:nvSpPr>
        <p:spPr>
          <a:xfrm>
            <a:off x="3089571" y="2859185"/>
            <a:ext cx="12108859" cy="1558184"/>
          </a:xfrm>
          <a:prstGeom prst="rect">
            <a:avLst/>
          </a:prstGeom>
        </p:spPr>
        <p:txBody>
          <a:bodyPr lIns="0" tIns="0" rIns="0" bIns="0" rtlCol="0" anchor="t">
            <a:spAutoFit/>
          </a:bodyPr>
          <a:lstStyle/>
          <a:p>
            <a:pPr marL="0" lvl="0" indent="0" algn="ctr">
              <a:lnSpc>
                <a:spcPts val="12035"/>
              </a:lnSpc>
            </a:pPr>
            <a:r>
              <a:rPr lang="en-US" sz="10941">
                <a:solidFill>
                  <a:srgbClr val="000000"/>
                </a:solidFill>
                <a:latin typeface="DM Serif Display"/>
              </a:rPr>
              <a:t>Thank you!</a:t>
            </a:r>
          </a:p>
        </p:txBody>
      </p:sp>
      <p:grpSp>
        <p:nvGrpSpPr>
          <p:cNvPr id="5" name="Group 5"/>
          <p:cNvGrpSpPr/>
          <p:nvPr/>
        </p:nvGrpSpPr>
        <p:grpSpPr>
          <a:xfrm>
            <a:off x="4839599" y="5296521"/>
            <a:ext cx="2604972" cy="2569370"/>
            <a:chOff x="0" y="0"/>
            <a:chExt cx="3473296" cy="3425826"/>
          </a:xfrm>
        </p:grpSpPr>
        <p:grpSp>
          <p:nvGrpSpPr>
            <p:cNvPr id="6" name="Group 6"/>
            <p:cNvGrpSpPr/>
            <p:nvPr/>
          </p:nvGrpSpPr>
          <p:grpSpPr>
            <a:xfrm rot="-426806">
              <a:off x="177671" y="181265"/>
              <a:ext cx="3117954" cy="3063295"/>
              <a:chOff x="0" y="0"/>
              <a:chExt cx="3216910" cy="3160517"/>
            </a:xfrm>
          </p:grpSpPr>
          <p:sp>
            <p:nvSpPr>
              <p:cNvPr id="7" name="Freeform 7"/>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txBody>
              <a:bodyPr/>
              <a:lstStyle/>
              <a:p>
                <a:endParaRPr lang="en-IN"/>
              </a:p>
            </p:txBody>
          </p:sp>
          <p:sp>
            <p:nvSpPr>
              <p:cNvPr id="8" name="Freeform 8"/>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7"/>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lnTo>
                      <a:pt x="133350" y="2782057"/>
                    </a:lnTo>
                    <a:lnTo>
                      <a:pt x="34290" y="2796027"/>
                    </a:lnTo>
                    <a:lnTo>
                      <a:pt x="139700" y="2907787"/>
                    </a:lnTo>
                    <a:close/>
                  </a:path>
                </a:pathLst>
              </a:custGeom>
              <a:solidFill>
                <a:srgbClr val="000000"/>
              </a:solidFill>
            </p:spPr>
            <p:txBody>
              <a:bodyPr/>
              <a:lstStyle/>
              <a:p>
                <a:endParaRPr lang="en-IN"/>
              </a:p>
            </p:txBody>
          </p:sp>
          <p:sp>
            <p:nvSpPr>
              <p:cNvPr id="9" name="Freeform 9"/>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txBody>
              <a:bodyPr/>
              <a:lstStyle/>
              <a:p>
                <a:endParaRPr lang="en-IN"/>
              </a:p>
            </p:txBody>
          </p:sp>
        </p:grpSp>
        <p:sp>
          <p:nvSpPr>
            <p:cNvPr id="10" name="TextBox 10"/>
            <p:cNvSpPr txBox="1"/>
            <p:nvPr/>
          </p:nvSpPr>
          <p:spPr>
            <a:xfrm rot="-426806">
              <a:off x="759855" y="1024996"/>
              <a:ext cx="1947782" cy="1703500"/>
            </a:xfrm>
            <a:prstGeom prst="rect">
              <a:avLst/>
            </a:prstGeom>
          </p:spPr>
          <p:txBody>
            <a:bodyPr lIns="0" tIns="0" rIns="0" bIns="0" rtlCol="0" anchor="t">
              <a:spAutoFit/>
            </a:bodyPr>
            <a:lstStyle/>
            <a:p>
              <a:pPr marL="0" lvl="0" indent="0" algn="ctr">
                <a:lnSpc>
                  <a:spcPts val="3448"/>
                </a:lnSpc>
              </a:pPr>
              <a:r>
                <a:rPr lang="en-US" sz="2463" spc="24">
                  <a:solidFill>
                    <a:srgbClr val="000000"/>
                  </a:solidFill>
                  <a:latin typeface="DM Sans"/>
                </a:rPr>
                <a:t>Have a great day ahead.</a:t>
              </a:r>
            </a:p>
          </p:txBody>
        </p:sp>
      </p:grpSp>
      <p:grpSp>
        <p:nvGrpSpPr>
          <p:cNvPr id="11" name="Group 11"/>
          <p:cNvGrpSpPr/>
          <p:nvPr/>
        </p:nvGrpSpPr>
        <p:grpSpPr>
          <a:xfrm>
            <a:off x="8680517" y="5531070"/>
            <a:ext cx="3136413" cy="3727230"/>
            <a:chOff x="0" y="0"/>
            <a:chExt cx="4181884" cy="4969640"/>
          </a:xfrm>
        </p:grpSpPr>
        <p:sp>
          <p:nvSpPr>
            <p:cNvPr id="12" name="Freeform 12"/>
            <p:cNvSpPr/>
            <p:nvPr/>
          </p:nvSpPr>
          <p:spPr>
            <a:xfrm>
              <a:off x="925157" y="0"/>
              <a:ext cx="2139876" cy="3393312"/>
            </a:xfrm>
            <a:custGeom>
              <a:avLst/>
              <a:gdLst/>
              <a:ahLst/>
              <a:cxnLst/>
              <a:rect l="l" t="t" r="r" b="b"/>
              <a:pathLst>
                <a:path w="2139876" h="3393312">
                  <a:moveTo>
                    <a:pt x="0" y="0"/>
                  </a:moveTo>
                  <a:lnTo>
                    <a:pt x="2139876" y="0"/>
                  </a:lnTo>
                  <a:lnTo>
                    <a:pt x="2139876" y="3393312"/>
                  </a:lnTo>
                  <a:lnTo>
                    <a:pt x="0" y="33933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Freeform 13"/>
            <p:cNvSpPr/>
            <p:nvPr/>
          </p:nvSpPr>
          <p:spPr>
            <a:xfrm>
              <a:off x="0" y="2364148"/>
              <a:ext cx="4181884" cy="2605491"/>
            </a:xfrm>
            <a:custGeom>
              <a:avLst/>
              <a:gdLst/>
              <a:ahLst/>
              <a:cxnLst/>
              <a:rect l="l" t="t" r="r" b="b"/>
              <a:pathLst>
                <a:path w="4181884" h="2605491">
                  <a:moveTo>
                    <a:pt x="0" y="0"/>
                  </a:moveTo>
                  <a:lnTo>
                    <a:pt x="4181884" y="0"/>
                  </a:lnTo>
                  <a:lnTo>
                    <a:pt x="4181884" y="2605492"/>
                  </a:lnTo>
                  <a:lnTo>
                    <a:pt x="0" y="2605492"/>
                  </a:lnTo>
                  <a:lnTo>
                    <a:pt x="0" y="0"/>
                  </a:lnTo>
                  <a:close/>
                </a:path>
              </a:pathLst>
            </a:custGeom>
            <a:blipFill>
              <a:blip r:embed="rId4">
                <a:extLst>
                  <a:ext uri="{96DAC541-7B7A-43D3-8B79-37D633B846F1}">
                    <asvg:svgBlip xmlns:asvg="http://schemas.microsoft.com/office/drawing/2016/SVG/main" r:embed="rId5"/>
                  </a:ext>
                </a:extLst>
              </a:blip>
              <a:stretch>
                <a:fillRect b="-67534"/>
              </a:stretch>
            </a:blipFill>
          </p:spPr>
          <p:txBody>
            <a:bodyPr/>
            <a:lstStyle/>
            <a:p>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48785" y="0"/>
            <a:ext cx="8539215" cy="10287000"/>
            <a:chOff x="0" y="0"/>
            <a:chExt cx="11385620" cy="13716000"/>
          </a:xfrm>
        </p:grpSpPr>
        <p:pic>
          <p:nvPicPr>
            <p:cNvPr id="3" name="Picture 3"/>
            <p:cNvPicPr>
              <a:picLocks noChangeAspect="1"/>
            </p:cNvPicPr>
            <p:nvPr/>
          </p:nvPicPr>
          <p:blipFill>
            <a:blip r:embed="rId2"/>
            <a:srcRect t="9869" b="9869"/>
            <a:stretch>
              <a:fillRect/>
            </a:stretch>
          </p:blipFill>
          <p:spPr>
            <a:xfrm>
              <a:off x="0" y="0"/>
              <a:ext cx="11385620" cy="13716000"/>
            </a:xfrm>
            <a:prstGeom prst="rect">
              <a:avLst/>
            </a:prstGeom>
          </p:spPr>
        </p:pic>
      </p:grpSp>
      <p:sp>
        <p:nvSpPr>
          <p:cNvPr id="4" name="AutoShape 4"/>
          <p:cNvSpPr/>
          <p:nvPr/>
        </p:nvSpPr>
        <p:spPr>
          <a:xfrm>
            <a:off x="0" y="8985885"/>
            <a:ext cx="9748785" cy="1301115"/>
          </a:xfrm>
          <a:prstGeom prst="rect">
            <a:avLst/>
          </a:prstGeom>
          <a:solidFill>
            <a:srgbClr val="F1F1F1"/>
          </a:solidFill>
        </p:spPr>
        <p:txBody>
          <a:bodyPr/>
          <a:lstStyle/>
          <a:p>
            <a:endParaRPr lang="en-IN"/>
          </a:p>
        </p:txBody>
      </p:sp>
      <p:sp>
        <p:nvSpPr>
          <p:cNvPr id="5" name="Freeform 5"/>
          <p:cNvSpPr/>
          <p:nvPr/>
        </p:nvSpPr>
        <p:spPr>
          <a:xfrm>
            <a:off x="4416270" y="1028700"/>
            <a:ext cx="916244" cy="1041187"/>
          </a:xfrm>
          <a:custGeom>
            <a:avLst/>
            <a:gdLst/>
            <a:ahLst/>
            <a:cxnLst/>
            <a:rect l="l" t="t" r="r" b="b"/>
            <a:pathLst>
              <a:path w="916244" h="1041187">
                <a:moveTo>
                  <a:pt x="0" y="0"/>
                </a:moveTo>
                <a:lnTo>
                  <a:pt x="916245" y="0"/>
                </a:lnTo>
                <a:lnTo>
                  <a:pt x="916245" y="1041187"/>
                </a:lnTo>
                <a:lnTo>
                  <a:pt x="0" y="10411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527829" y="4991088"/>
            <a:ext cx="6693127" cy="3051175"/>
          </a:xfrm>
          <a:prstGeom prst="rect">
            <a:avLst/>
          </a:prstGeom>
        </p:spPr>
        <p:txBody>
          <a:bodyPr lIns="0" tIns="0" rIns="0" bIns="0" rtlCol="0" anchor="t">
            <a:spAutoFit/>
          </a:bodyPr>
          <a:lstStyle/>
          <a:p>
            <a:pPr algn="ctr">
              <a:lnSpc>
                <a:spcPts val="3499"/>
              </a:lnSpc>
            </a:pPr>
            <a:r>
              <a:rPr lang="en-US" sz="2499">
                <a:solidFill>
                  <a:srgbClr val="000000"/>
                </a:solidFill>
                <a:latin typeface="Mardoto"/>
              </a:rPr>
              <a:t>The Waterfall Model is a traditional and linear software development methodology that divides the software development process into distinct phases. Each phase must be completed before moving on to the next, and there is typically no going back to a previous phase once it's finished</a:t>
            </a:r>
          </a:p>
        </p:txBody>
      </p:sp>
      <p:sp>
        <p:nvSpPr>
          <p:cNvPr id="7" name="TextBox 7"/>
          <p:cNvSpPr txBox="1"/>
          <p:nvPr/>
        </p:nvSpPr>
        <p:spPr>
          <a:xfrm>
            <a:off x="1527829" y="3406116"/>
            <a:ext cx="6693127" cy="688975"/>
          </a:xfrm>
          <a:prstGeom prst="rect">
            <a:avLst/>
          </a:prstGeom>
        </p:spPr>
        <p:txBody>
          <a:bodyPr lIns="0" tIns="0" rIns="0" bIns="0" rtlCol="0" anchor="t">
            <a:spAutoFit/>
          </a:bodyPr>
          <a:lstStyle/>
          <a:p>
            <a:pPr marL="0" lvl="1" indent="0" algn="ctr">
              <a:lnSpc>
                <a:spcPts val="5000"/>
              </a:lnSpc>
            </a:pPr>
            <a:r>
              <a:rPr lang="en-US" sz="5000">
                <a:solidFill>
                  <a:srgbClr val="000000"/>
                </a:solidFill>
                <a:latin typeface="Libra Serif Modern"/>
              </a:rPr>
              <a:t>What is Waterfall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585" y="474438"/>
            <a:ext cx="17259300" cy="9338124"/>
          </a:xfrm>
          <a:custGeom>
            <a:avLst/>
            <a:gdLst/>
            <a:ahLst/>
            <a:cxnLst/>
            <a:rect l="l" t="t" r="r" b="b"/>
            <a:pathLst>
              <a:path w="17259300" h="9338124">
                <a:moveTo>
                  <a:pt x="0" y="0"/>
                </a:moveTo>
                <a:lnTo>
                  <a:pt x="17259300" y="0"/>
                </a:lnTo>
                <a:lnTo>
                  <a:pt x="17259300" y="9338124"/>
                </a:lnTo>
                <a:lnTo>
                  <a:pt x="0" y="9338124"/>
                </a:lnTo>
                <a:lnTo>
                  <a:pt x="0" y="0"/>
                </a:lnTo>
                <a:close/>
              </a:path>
            </a:pathLst>
          </a:custGeom>
          <a:blipFill>
            <a:blip r:embed="rId2"/>
            <a:stretch>
              <a:fillRect t="-1272" b="-1272"/>
            </a:stretch>
          </a:blipFill>
        </p:spPr>
        <p:txBody>
          <a:bodyPr/>
          <a:lstStyle/>
          <a:p>
            <a:endParaRPr lang="en-IN"/>
          </a:p>
        </p:txBody>
      </p:sp>
      <p:sp>
        <p:nvSpPr>
          <p:cNvPr id="3" name="Freeform 3"/>
          <p:cNvSpPr/>
          <p:nvPr/>
        </p:nvSpPr>
        <p:spPr>
          <a:xfrm>
            <a:off x="0" y="0"/>
            <a:ext cx="18279879" cy="10291572"/>
          </a:xfrm>
          <a:custGeom>
            <a:avLst/>
            <a:gdLst/>
            <a:ahLst/>
            <a:cxnLst/>
            <a:rect l="l" t="t" r="r" b="b"/>
            <a:pathLst>
              <a:path w="18279879" h="10291572">
                <a:moveTo>
                  <a:pt x="0" y="0"/>
                </a:moveTo>
                <a:lnTo>
                  <a:pt x="18279879" y="0"/>
                </a:lnTo>
                <a:lnTo>
                  <a:pt x="18279879" y="10291572"/>
                </a:lnTo>
                <a:lnTo>
                  <a:pt x="0" y="10291572"/>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428341" y="4739885"/>
            <a:ext cx="7725311" cy="27252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In this phase, project stakeholders, including customers and end-users, collaborate with the development team to define the project's requirements. The goal is to gather a comprehensive understanding of what the software or product should do.</a:t>
            </a:r>
          </a:p>
        </p:txBody>
      </p:sp>
      <p:sp>
        <p:nvSpPr>
          <p:cNvPr id="7" name="TextBox 7"/>
          <p:cNvSpPr txBox="1"/>
          <p:nvPr/>
        </p:nvSpPr>
        <p:spPr>
          <a:xfrm>
            <a:off x="5903510" y="1954307"/>
            <a:ext cx="6480980" cy="2265635"/>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Requirement Analaysis</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428341" y="4493263"/>
            <a:ext cx="7725311" cy="22680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Once the requirements are gathered, the system design phase involves creating a high-level architecture and design for the entire system. This includes defining data structures, software architecture, and the overall system structure.</a:t>
            </a:r>
          </a:p>
        </p:txBody>
      </p:sp>
      <p:sp>
        <p:nvSpPr>
          <p:cNvPr id="7" name="TextBox 7"/>
          <p:cNvSpPr txBox="1"/>
          <p:nvPr/>
        </p:nvSpPr>
        <p:spPr>
          <a:xfrm>
            <a:off x="5903510" y="2681816"/>
            <a:ext cx="6480980" cy="1117414"/>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System Design</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428341" y="5013144"/>
            <a:ext cx="7725311" cy="18108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In this phase, developers start coding based on the design specifications. They write the actual code for the software, following the coding standards and guidelines established during the design phase.</a:t>
            </a:r>
          </a:p>
        </p:txBody>
      </p:sp>
      <p:sp>
        <p:nvSpPr>
          <p:cNvPr id="7" name="TextBox 7"/>
          <p:cNvSpPr txBox="1"/>
          <p:nvPr/>
        </p:nvSpPr>
        <p:spPr>
          <a:xfrm>
            <a:off x="5903510" y="2681816"/>
            <a:ext cx="6480980" cy="1117414"/>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Implementation</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428341" y="4493263"/>
            <a:ext cx="7725311" cy="27252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After coding, the software goes through various testing phases. This includes unit testing (testing individual components), integration testing (testing how different components work together), and system testing (evaluating the entire system's functionality).</a:t>
            </a:r>
          </a:p>
        </p:txBody>
      </p:sp>
      <p:sp>
        <p:nvSpPr>
          <p:cNvPr id="7" name="TextBox 7"/>
          <p:cNvSpPr txBox="1"/>
          <p:nvPr/>
        </p:nvSpPr>
        <p:spPr>
          <a:xfrm>
            <a:off x="5903510" y="2681816"/>
            <a:ext cx="6480980" cy="1117414"/>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Testing</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281344" y="4493263"/>
            <a:ext cx="7725311" cy="18108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Once the software has been thoroughly tested and meets all the requirements, it is deployed to a production environment or delivered to the customer.</a:t>
            </a:r>
          </a:p>
        </p:txBody>
      </p:sp>
      <p:sp>
        <p:nvSpPr>
          <p:cNvPr id="7" name="TextBox 7"/>
          <p:cNvSpPr txBox="1"/>
          <p:nvPr/>
        </p:nvSpPr>
        <p:spPr>
          <a:xfrm>
            <a:off x="5903510" y="2681816"/>
            <a:ext cx="6480980" cy="1117414"/>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Deployment</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8623" y="2815166"/>
            <a:ext cx="12283179"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69239" y="1028700"/>
            <a:ext cx="904351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TextBox 6"/>
          <p:cNvSpPr txBox="1"/>
          <p:nvPr/>
        </p:nvSpPr>
        <p:spPr>
          <a:xfrm>
            <a:off x="5428341" y="4739885"/>
            <a:ext cx="7725311" cy="2725204"/>
          </a:xfrm>
          <a:prstGeom prst="rect">
            <a:avLst/>
          </a:prstGeom>
        </p:spPr>
        <p:txBody>
          <a:bodyPr lIns="0" tIns="0" rIns="0" bIns="0" rtlCol="0" anchor="t">
            <a:spAutoFit/>
          </a:bodyPr>
          <a:lstStyle/>
          <a:p>
            <a:pPr marL="0" lvl="0" indent="0" algn="ctr">
              <a:lnSpc>
                <a:spcPts val="3616"/>
              </a:lnSpc>
              <a:spcBef>
                <a:spcPct val="0"/>
              </a:spcBef>
            </a:pPr>
            <a:r>
              <a:rPr lang="en-US" sz="2583" spc="-25">
                <a:solidFill>
                  <a:srgbClr val="000000"/>
                </a:solidFill>
                <a:latin typeface="DM Sans"/>
              </a:rPr>
              <a:t>: After deployment, the software requires ongoing maintenance and support. This phase involves addressing any issues that arise in the live environment, making updates or enhancements, and ensuring the software continues to function as expected.</a:t>
            </a:r>
          </a:p>
        </p:txBody>
      </p:sp>
      <p:sp>
        <p:nvSpPr>
          <p:cNvPr id="7" name="TextBox 7"/>
          <p:cNvSpPr txBox="1"/>
          <p:nvPr/>
        </p:nvSpPr>
        <p:spPr>
          <a:xfrm>
            <a:off x="5903510" y="1947030"/>
            <a:ext cx="6480980" cy="2265635"/>
          </a:xfrm>
          <a:prstGeom prst="rect">
            <a:avLst/>
          </a:prstGeom>
        </p:spPr>
        <p:txBody>
          <a:bodyPr lIns="0" tIns="0" rIns="0" bIns="0" rtlCol="0" anchor="t">
            <a:spAutoFit/>
          </a:bodyPr>
          <a:lstStyle/>
          <a:p>
            <a:pPr marL="0" lvl="0" indent="0" algn="ctr">
              <a:lnSpc>
                <a:spcPts val="9048"/>
              </a:lnSpc>
              <a:spcBef>
                <a:spcPct val="0"/>
              </a:spcBef>
            </a:pPr>
            <a:r>
              <a:rPr lang="en-US" sz="6462">
                <a:solidFill>
                  <a:srgbClr val="000000"/>
                </a:solidFill>
                <a:latin typeface="Repo Bold Bold"/>
              </a:rPr>
              <a:t>Maintenance and Support</a:t>
            </a:r>
          </a:p>
        </p:txBody>
      </p:sp>
      <p:sp>
        <p:nvSpPr>
          <p:cNvPr id="8" name="Freeform 8"/>
          <p:cNvSpPr/>
          <p:nvPr/>
        </p:nvSpPr>
        <p:spPr>
          <a:xfrm rot="1683888">
            <a:off x="12096820" y="6329592"/>
            <a:ext cx="1857988" cy="3976240"/>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8174348">
            <a:off x="-3201505" y="-569052"/>
            <a:ext cx="8162855"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C261D5-604D-4D90-AC9A-7CA56F1FAA51}"/>
</file>

<file path=customXml/itemProps2.xml><?xml version="1.0" encoding="utf-8"?>
<ds:datastoreItem xmlns:ds="http://schemas.openxmlformats.org/officeDocument/2006/customXml" ds:itemID="{92ED8934-A3BE-45DA-BCA0-2C344A6D1448}"/>
</file>

<file path=customXml/itemProps3.xml><?xml version="1.0" encoding="utf-8"?>
<ds:datastoreItem xmlns:ds="http://schemas.openxmlformats.org/officeDocument/2006/customXml" ds:itemID="{6E912B73-2BB0-4F79-8583-D2D9010633EA}"/>
</file>

<file path=docProps/app.xml><?xml version="1.0" encoding="utf-8"?>
<Properties xmlns="http://schemas.openxmlformats.org/officeDocument/2006/extended-properties" xmlns:vt="http://schemas.openxmlformats.org/officeDocument/2006/docPropsVTypes">
  <TotalTime>1</TotalTime>
  <Words>304</Words>
  <Application>Microsoft Office PowerPoint</Application>
  <PresentationFormat>Custom</PresentationFormat>
  <Paragraphs>24</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vt:lpstr>
      <vt:lpstr>Arial</vt:lpstr>
      <vt:lpstr>DM Sans</vt:lpstr>
      <vt:lpstr>Repo Bold Bold</vt:lpstr>
      <vt:lpstr>DM Serif Display</vt:lpstr>
      <vt:lpstr>Mardoto</vt:lpstr>
      <vt:lpstr>Libra Serif Modern</vt:lpstr>
      <vt:lpstr>Mardoto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Waterfall Model</dc:title>
  <cp:lastModifiedBy>Pradip Garhwal</cp:lastModifiedBy>
  <cp:revision>1</cp:revision>
  <dcterms:created xsi:type="dcterms:W3CDTF">2006-08-16T00:00:00Z</dcterms:created>
  <dcterms:modified xsi:type="dcterms:W3CDTF">2023-10-09T17:02:12Z</dcterms:modified>
  <dc:identifier>DAFwCkD4wSk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